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7"/>
  </p:notesMasterIdLst>
  <p:handoutMasterIdLst>
    <p:handoutMasterId r:id="rId78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1" r:id="rId32"/>
    <p:sldId id="468" r:id="rId33"/>
    <p:sldId id="355" r:id="rId34"/>
    <p:sldId id="465" r:id="rId35"/>
    <p:sldId id="338" r:id="rId36"/>
    <p:sldId id="425" r:id="rId37"/>
    <p:sldId id="427" r:id="rId38"/>
    <p:sldId id="429" r:id="rId39"/>
    <p:sldId id="430" r:id="rId40"/>
    <p:sldId id="434" r:id="rId41"/>
    <p:sldId id="436" r:id="rId42"/>
    <p:sldId id="437" r:id="rId43"/>
    <p:sldId id="342" r:id="rId44"/>
    <p:sldId id="352" r:id="rId45"/>
    <p:sldId id="363" r:id="rId46"/>
    <p:sldId id="368" r:id="rId47"/>
    <p:sldId id="364" r:id="rId48"/>
    <p:sldId id="341" r:id="rId49"/>
    <p:sldId id="365" r:id="rId50"/>
    <p:sldId id="408" r:id="rId51"/>
    <p:sldId id="366" r:id="rId52"/>
    <p:sldId id="358" r:id="rId53"/>
    <p:sldId id="357" r:id="rId54"/>
    <p:sldId id="360" r:id="rId55"/>
    <p:sldId id="367" r:id="rId56"/>
    <p:sldId id="466" r:id="rId57"/>
    <p:sldId id="409" r:id="rId58"/>
    <p:sldId id="412" r:id="rId59"/>
    <p:sldId id="415" r:id="rId60"/>
    <p:sldId id="418" r:id="rId61"/>
    <p:sldId id="475" r:id="rId62"/>
    <p:sldId id="481" r:id="rId63"/>
    <p:sldId id="482" r:id="rId64"/>
    <p:sldId id="483" r:id="rId65"/>
    <p:sldId id="485" r:id="rId66"/>
    <p:sldId id="476" r:id="rId67"/>
    <p:sldId id="410" r:id="rId68"/>
    <p:sldId id="423" r:id="rId69"/>
    <p:sldId id="424" r:id="rId70"/>
    <p:sldId id="463" r:id="rId71"/>
    <p:sldId id="462" r:id="rId72"/>
    <p:sldId id="371" r:id="rId73"/>
    <p:sldId id="372" r:id="rId74"/>
    <p:sldId id="373" r:id="rId75"/>
    <p:sldId id="306" r:id="rId76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geofla" TargetMode="External"/><Relationship Id="rId4" Type="http://schemas.openxmlformats.org/officeDocument/2006/relationships/hyperlink" Target="http://data.ign.fr/top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df.insee.fr/sparq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ata.uk.gov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lirmm.fr/ontologies/char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w3.org/2003/06/sw-vocab-status/ns%23:term_statu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hyperlink" Target="http://purl.org/NET/rdflicense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mementoweb.org/guide/rfc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.org/TR/ld-b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4234307" cy="4394061"/>
            <a:chOff x="35496" y="1622069"/>
            <a:chExt cx="4234307" cy="4394061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4146900" y="44728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  <p:pic>
        <p:nvPicPr>
          <p:cNvPr id="15" name="Marcador de contenido 9" descr="tasksProjectDatali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0" r="-2228"/>
          <a:stretch/>
        </p:blipFill>
        <p:spPr bwMode="auto">
          <a:xfrm>
            <a:off x="6695849" y="3602633"/>
            <a:ext cx="1872208" cy="275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Reference </a:t>
            </a:r>
            <a:r>
              <a:rPr lang="en-US" dirty="0" err="1" smtClean="0"/>
              <a:t>Geodata</a:t>
            </a:r>
            <a:r>
              <a:rPr lang="en-US" dirty="0" smtClean="0"/>
              <a:t>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6" name="Tab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61249"/>
              </p:ext>
            </p:extLst>
          </p:nvPr>
        </p:nvGraphicFramePr>
        <p:xfrm>
          <a:off x="900113" y="2466189"/>
          <a:ext cx="691224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2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67544" y="1100643"/>
            <a:ext cx="8584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200" b="1" dirty="0" err="1" smtClean="0">
                <a:latin typeface="+mn-lt"/>
              </a:rPr>
              <a:t>Geofla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err="1" smtClean="0">
                <a:latin typeface="+mn-lt"/>
              </a:rPr>
              <a:t>dataset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400" dirty="0" smtClean="0">
                <a:latin typeface="+mn-lt"/>
                <a:hlinkClick r:id="rId3"/>
              </a:rPr>
              <a:t>http://data.ign.fr/geofla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Wingdings" charset="2"/>
              <a:buChar char="§"/>
            </a:pPr>
            <a:r>
              <a:rPr lang="es-ES" sz="2200" b="1" dirty="0" smtClean="0">
                <a:latin typeface="+mn-lt"/>
              </a:rPr>
              <a:t>French </a:t>
            </a:r>
            <a:r>
              <a:rPr lang="es-ES" sz="2200" b="1" dirty="0" err="1" smtClean="0">
                <a:latin typeface="+mn-lt"/>
              </a:rPr>
              <a:t>Gazetteer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smtClean="0">
                <a:latin typeface="+mn-lt"/>
                <a:hlinkClick r:id="rId4"/>
              </a:rPr>
              <a:t>http://data.ign.fr/topo</a:t>
            </a:r>
            <a:r>
              <a:rPr lang="es-ES" sz="2200" b="1" dirty="0" smtClean="0">
                <a:latin typeface="+mn-lt"/>
              </a:rPr>
              <a:t> </a:t>
            </a:r>
          </a:p>
          <a:p>
            <a:r>
              <a:rPr lang="es-ES" sz="2200" b="1" dirty="0" smtClean="0">
                <a:latin typeface="+mn-lt"/>
              </a:rPr>
              <a:t>(</a:t>
            </a:r>
            <a:r>
              <a:rPr lang="es-ES" sz="2200" b="1" dirty="0" err="1" smtClean="0">
                <a:latin typeface="+mn-lt"/>
              </a:rPr>
              <a:t>GeOnto</a:t>
            </a:r>
            <a:r>
              <a:rPr lang="es-ES" sz="2200" b="1" dirty="0" smtClean="0">
                <a:latin typeface="+mn-lt"/>
              </a:rPr>
              <a:t>++)</a:t>
            </a:r>
            <a:endParaRPr lang="es-ES" sz="2200" b="1" dirty="0">
              <a:latin typeface="+mn-lt"/>
            </a:endParaRPr>
          </a:p>
          <a:p>
            <a:r>
              <a:rPr lang="es-ES" sz="2400" dirty="0" smtClean="0">
                <a:latin typeface="+mn-lt"/>
              </a:rPr>
              <a:t> </a:t>
            </a:r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 and Scenarios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439366"/>
          </a:xfrm>
        </p:spPr>
        <p:txBody>
          <a:bodyPr/>
          <a:lstStyle/>
          <a:p>
            <a:pPr algn="just"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11603" y="2564904"/>
            <a:ext cx="8642350" cy="36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/>
              <a:t>Deontic logic 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LIVE 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67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68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69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55515</TotalTime>
  <Words>5944</Words>
  <Application>Microsoft Macintosh PowerPoint</Application>
  <PresentationFormat>Presentación en pantalla (4:3)</PresentationFormat>
  <Paragraphs>988</Paragraphs>
  <Slides>70</Slides>
  <Notes>49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7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Aligning GeOnto with existing Ontologies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French Reference Geodata Mappings</vt:lpstr>
      <vt:lpstr>French Open Addresses in RDF Mappings</vt:lpstr>
      <vt:lpstr>Contribution to the LOD Cloud (FrLOD)</vt:lpstr>
      <vt:lpstr>Part Two</vt:lpstr>
      <vt:lpstr>Why visualizations matter?</vt:lpstr>
      <vt:lpstr>Goal and Scenarios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LIVE Framework</vt:lpstr>
      <vt:lpstr>The Logic</vt:lpstr>
      <vt:lpstr>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674</cp:revision>
  <cp:lastPrinted>2012-03-20T09:35:21Z</cp:lastPrinted>
  <dcterms:created xsi:type="dcterms:W3CDTF">2011-10-20T08:47:25Z</dcterms:created>
  <dcterms:modified xsi:type="dcterms:W3CDTF">2015-03-24T21:53:11Z</dcterms:modified>
  <cp:category>Linked Data;IGN;geodata</cp:category>
</cp:coreProperties>
</file>